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98" r:id="rId17"/>
    <p:sldId id="271" r:id="rId18"/>
    <p:sldId id="269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6" r:id="rId27"/>
    <p:sldId id="281" r:id="rId28"/>
    <p:sldId id="283" r:id="rId29"/>
    <p:sldId id="284" r:id="rId30"/>
    <p:sldId id="297" r:id="rId31"/>
    <p:sldId id="300" r:id="rId32"/>
    <p:sldId id="295" r:id="rId33"/>
    <p:sldId id="299" r:id="rId34"/>
    <p:sldId id="293" r:id="rId35"/>
    <p:sldId id="279" r:id="rId3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85848" autoAdjust="0"/>
  </p:normalViewPr>
  <p:slideViewPr>
    <p:cSldViewPr>
      <p:cViewPr varScale="1">
        <p:scale>
          <a:sx n="74" d="100"/>
          <a:sy n="74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Fall%202018%20-%202019\THM%20348%20Perf.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33435146560878359"/>
          <c:y val="3.23449649222801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160292566207063E-2"/>
          <c:y val="0.1088482514595545"/>
          <c:w val="0.89646639354121349"/>
          <c:h val="0.770608007033272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8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29431632"/>
        <c:axId val="-329442512"/>
      </c:barChart>
      <c:catAx>
        <c:axId val="-3294316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0311443815700918"/>
              <c:y val="0.9266799710512636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32944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329442512"/>
        <c:scaling>
          <c:orientation val="minMax"/>
          <c:max val="1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4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3294316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 THM 348 Letter Grade Distribution</a:t>
            </a:r>
          </a:p>
        </c:rich>
      </c:tx>
      <c:layout>
        <c:manualLayout>
          <c:xMode val="edge"/>
          <c:yMode val="edge"/>
          <c:x val="0.29308910129584753"/>
          <c:y val="3.921384917138065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37988708325337E-2"/>
          <c:y val="0.12396518886371165"/>
          <c:w val="0.88396560161818571"/>
          <c:h val="0.7436273702068455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29441424"/>
        <c:axId val="-329430544"/>
        <c:axId val="0"/>
      </c:bar3DChart>
      <c:catAx>
        <c:axId val="-32944142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5402083423237644"/>
              <c:y val="0.925027009048581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32943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3294305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7215947539345949E-2"/>
              <c:y val="0.4101022469701312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32944142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18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2343830483481631"/>
          <c:y val="0.11715891176488677"/>
          <c:w val="0.8383927267952781"/>
          <c:h val="0.67943556711331698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Midterm!$B$4:$B$24</c:f>
              <c:strCache>
                <c:ptCount val="21"/>
                <c:pt idx="0">
                  <c:v>Akkakş</c:v>
                </c:pt>
                <c:pt idx="1">
                  <c:v>Akşar</c:v>
                </c:pt>
                <c:pt idx="2">
                  <c:v>Algül</c:v>
                </c:pt>
                <c:pt idx="3">
                  <c:v>Alkan</c:v>
                </c:pt>
                <c:pt idx="4">
                  <c:v>Anar</c:v>
                </c:pt>
                <c:pt idx="5">
                  <c:v>Haksever</c:v>
                </c:pt>
                <c:pt idx="6">
                  <c:v>Hashimov</c:v>
                </c:pt>
                <c:pt idx="7">
                  <c:v>İnal</c:v>
                </c:pt>
                <c:pt idx="8">
                  <c:v>İskenderoğlu</c:v>
                </c:pt>
                <c:pt idx="9">
                  <c:v>Kokal</c:v>
                </c:pt>
                <c:pt idx="10">
                  <c:v>Kural</c:v>
                </c:pt>
                <c:pt idx="11">
                  <c:v>Kutlu</c:v>
                </c:pt>
                <c:pt idx="12">
                  <c:v>Orujov</c:v>
                </c:pt>
                <c:pt idx="13">
                  <c:v>Özbayer</c:v>
                </c:pt>
                <c:pt idx="14">
                  <c:v>Özlü</c:v>
                </c:pt>
                <c:pt idx="15">
                  <c:v>Şahinoğlu</c:v>
                </c:pt>
                <c:pt idx="16">
                  <c:v>Tolunay</c:v>
                </c:pt>
                <c:pt idx="17">
                  <c:v>Turan</c:v>
                </c:pt>
                <c:pt idx="18">
                  <c:v>Yeğenoğlu</c:v>
                </c:pt>
                <c:pt idx="19">
                  <c:v>Yıldırım</c:v>
                </c:pt>
                <c:pt idx="20">
                  <c:v>Yüceler</c:v>
                </c:pt>
              </c:strCache>
            </c:strRef>
          </c:cat>
          <c:val>
            <c:numRef>
              <c:f>Midterm!$E$4:$E$24</c:f>
              <c:numCache>
                <c:formatCode>0.00</c:formatCode>
                <c:ptCount val="21"/>
                <c:pt idx="0">
                  <c:v>10</c:v>
                </c:pt>
                <c:pt idx="1">
                  <c:v>10</c:v>
                </c:pt>
                <c:pt idx="2">
                  <c:v>40</c:v>
                </c:pt>
                <c:pt idx="3">
                  <c:v>15</c:v>
                </c:pt>
                <c:pt idx="4">
                  <c:v>35</c:v>
                </c:pt>
                <c:pt idx="5">
                  <c:v>25</c:v>
                </c:pt>
                <c:pt idx="6">
                  <c:v>30</c:v>
                </c:pt>
                <c:pt idx="7">
                  <c:v>15</c:v>
                </c:pt>
                <c:pt idx="8">
                  <c:v>2.5</c:v>
                </c:pt>
                <c:pt idx="9">
                  <c:v>72.5</c:v>
                </c:pt>
                <c:pt idx="10">
                  <c:v>22.5</c:v>
                </c:pt>
                <c:pt idx="11">
                  <c:v>25</c:v>
                </c:pt>
                <c:pt idx="12">
                  <c:v>22.5</c:v>
                </c:pt>
                <c:pt idx="13">
                  <c:v>20</c:v>
                </c:pt>
                <c:pt idx="14">
                  <c:v>5</c:v>
                </c:pt>
                <c:pt idx="15">
                  <c:v>15</c:v>
                </c:pt>
                <c:pt idx="16">
                  <c:v>30</c:v>
                </c:pt>
                <c:pt idx="17">
                  <c:v>32.5</c:v>
                </c:pt>
                <c:pt idx="18">
                  <c:v>25</c:v>
                </c:pt>
                <c:pt idx="19">
                  <c:v>32.5</c:v>
                </c:pt>
                <c:pt idx="20">
                  <c:v>12.5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Midterm!$B$4:$B$24</c:f>
              <c:strCache>
                <c:ptCount val="21"/>
                <c:pt idx="0">
                  <c:v>Akkakş</c:v>
                </c:pt>
                <c:pt idx="1">
                  <c:v>Akşar</c:v>
                </c:pt>
                <c:pt idx="2">
                  <c:v>Algül</c:v>
                </c:pt>
                <c:pt idx="3">
                  <c:v>Alkan</c:v>
                </c:pt>
                <c:pt idx="4">
                  <c:v>Anar</c:v>
                </c:pt>
                <c:pt idx="5">
                  <c:v>Haksever</c:v>
                </c:pt>
                <c:pt idx="6">
                  <c:v>Hashimov</c:v>
                </c:pt>
                <c:pt idx="7">
                  <c:v>İnal</c:v>
                </c:pt>
                <c:pt idx="8">
                  <c:v>İskenderoğlu</c:v>
                </c:pt>
                <c:pt idx="9">
                  <c:v>Kokal</c:v>
                </c:pt>
                <c:pt idx="10">
                  <c:v>Kural</c:v>
                </c:pt>
                <c:pt idx="11">
                  <c:v>Kutlu</c:v>
                </c:pt>
                <c:pt idx="12">
                  <c:v>Orujov</c:v>
                </c:pt>
                <c:pt idx="13">
                  <c:v>Özbayer</c:v>
                </c:pt>
                <c:pt idx="14">
                  <c:v>Özlü</c:v>
                </c:pt>
                <c:pt idx="15">
                  <c:v>Şahinoğlu</c:v>
                </c:pt>
                <c:pt idx="16">
                  <c:v>Tolunay</c:v>
                </c:pt>
                <c:pt idx="17">
                  <c:v>Turan</c:v>
                </c:pt>
                <c:pt idx="18">
                  <c:v>Yeğenoğlu</c:v>
                </c:pt>
                <c:pt idx="19">
                  <c:v>Yıldırım</c:v>
                </c:pt>
                <c:pt idx="20">
                  <c:v>Yüceler</c:v>
                </c:pt>
              </c:strCache>
            </c:strRef>
          </c:cat>
          <c:val>
            <c:numRef>
              <c:f>Midterm!$I$4:$I$24</c:f>
              <c:numCache>
                <c:formatCode>0.00</c:formatCode>
                <c:ptCount val="21"/>
                <c:pt idx="0">
                  <c:v>73.333333333333343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93.333333333333329</c:v>
                </c:pt>
                <c:pt idx="8">
                  <c:v>73.333333333333343</c:v>
                </c:pt>
                <c:pt idx="9">
                  <c:v>66.666666666666671</c:v>
                </c:pt>
                <c:pt idx="10">
                  <c:v>93.333333333333329</c:v>
                </c:pt>
                <c:pt idx="11">
                  <c:v>93.333333333333329</c:v>
                </c:pt>
                <c:pt idx="12">
                  <c:v>100</c:v>
                </c:pt>
                <c:pt idx="13">
                  <c:v>86.666666666666686</c:v>
                </c:pt>
                <c:pt idx="14">
                  <c:v>93.333333333333329</c:v>
                </c:pt>
                <c:pt idx="15">
                  <c:v>86.666666666666686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86.666666666666686</c:v>
                </c:pt>
                <c:pt idx="20">
                  <c:v>93.333333333333329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-329441968"/>
        <c:axId val="-329440880"/>
      </c:lineChart>
      <c:catAx>
        <c:axId val="-329441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5549702466484437"/>
              <c:y val="0.925555053857986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329440880"/>
        <c:crosses val="autoZero"/>
        <c:auto val="1"/>
        <c:lblAlgn val="ctr"/>
        <c:lblOffset val="100"/>
        <c:noMultiLvlLbl val="0"/>
      </c:catAx>
      <c:valAx>
        <c:axId val="-3294408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4395439074262639E-2"/>
              <c:y val="0.385846865680219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32944196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854886647121853"/>
          <c:y val="0.46335192843994333"/>
          <c:w val="0.30669755702075341"/>
          <c:h val="8.3274511403637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4191338484622795"/>
          <c:y val="0.11672370215910702"/>
          <c:w val="0.85639334006910173"/>
          <c:h val="0.66188774597938216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Work'!$J$8:$J$11</c:f>
              <c:numCache>
                <c:formatCode>0.00%</c:formatCode>
                <c:ptCount val="4"/>
                <c:pt idx="0">
                  <c:v>0.82</c:v>
                </c:pt>
                <c:pt idx="1">
                  <c:v>0.94999999999999984</c:v>
                </c:pt>
                <c:pt idx="2">
                  <c:v>0.7</c:v>
                </c:pt>
                <c:pt idx="3">
                  <c:v>0.79999999999999993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Work'!$K$8:$K$11</c:f>
              <c:numCache>
                <c:formatCode>0.00%</c:formatCode>
                <c:ptCount val="4"/>
                <c:pt idx="0">
                  <c:v>0.45733333333333337</c:v>
                </c:pt>
                <c:pt idx="1">
                  <c:v>0.83133333333333337</c:v>
                </c:pt>
                <c:pt idx="2">
                  <c:v>0.81333333333333324</c:v>
                </c:pt>
                <c:pt idx="3">
                  <c:v>0.53533333333333333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Work'!$L$8:$L$11</c:f>
              <c:numCache>
                <c:formatCode>0.00%</c:formatCode>
                <c:ptCount val="4"/>
                <c:pt idx="0">
                  <c:v>0.85</c:v>
                </c:pt>
                <c:pt idx="1">
                  <c:v>0.25</c:v>
                </c:pt>
                <c:pt idx="2">
                  <c:v>0.7</c:v>
                </c:pt>
                <c:pt idx="3">
                  <c:v>0.62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Work'!$M$8:$M$11</c:f>
              <c:numCache>
                <c:formatCode>0.00%</c:formatCode>
                <c:ptCount val="4"/>
                <c:pt idx="0">
                  <c:v>0.5</c:v>
                </c:pt>
                <c:pt idx="1">
                  <c:v>0.625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29433808"/>
        <c:axId val="-329433264"/>
      </c:lineChart>
      <c:catAx>
        <c:axId val="-329433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181094412872943"/>
              <c:y val="0.855229999488191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329433264"/>
        <c:crosses val="autoZero"/>
        <c:auto val="1"/>
        <c:lblAlgn val="ctr"/>
        <c:lblOffset val="100"/>
        <c:noMultiLvlLbl val="0"/>
      </c:catAx>
      <c:valAx>
        <c:axId val="-329433264"/>
        <c:scaling>
          <c:orientation val="minMax"/>
          <c:max val="0.95000000000000007"/>
          <c:min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329433808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tr-T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00721784776904"/>
          <c:y val="0.10226851851851854"/>
          <c:w val="0.40287467191601051"/>
          <c:h val="0.67145778652668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Midterm!$B$118:$B$122</c:f>
              <c:strCache>
                <c:ptCount val="5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&gt;= 60</c:v>
                </c:pt>
              </c:strCache>
            </c:strRef>
          </c:cat>
          <c:val>
            <c:numRef>
              <c:f>Midterm!$D$118:$D$122</c:f>
              <c:numCache>
                <c:formatCode>0.00%</c:formatCode>
                <c:ptCount val="5"/>
                <c:pt idx="0">
                  <c:v>0.33333333333333331</c:v>
                </c:pt>
                <c:pt idx="1">
                  <c:v>0.61904761904761907</c:v>
                </c:pt>
                <c:pt idx="2">
                  <c:v>4.7619047619047616E-2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0541997859E-2"/>
          <c:y val="0.70681005341258418"/>
          <c:w val="0.89999991891600428"/>
          <c:h val="0.275542755599129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21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25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28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EC41BE-8709-447A-A118-B0E090B41794}" type="slidenum">
              <a:rPr lang="tr-TR" altLang="tr-TR" smtClean="0">
                <a:latin typeface="Arial" panose="020B0604020202020204" pitchFamily="34" charset="0"/>
              </a:rPr>
              <a:pPr/>
              <a:t>32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6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EC41BE-8709-447A-A118-B0E090B41794}" type="slidenum">
              <a:rPr lang="tr-TR" altLang="tr-TR" smtClean="0">
                <a:latin typeface="Arial" panose="020B0604020202020204" pitchFamily="34" charset="0"/>
              </a:rPr>
              <a:pPr/>
              <a:t>33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8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10E6521-D5D4-4F28-8A48-EB704E9E5E01}" type="slidenum">
              <a:rPr lang="tr-TR" altLang="tr-TR" smtClean="0">
                <a:latin typeface="Arial" panose="020B0604020202020204" pitchFamily="34" charset="0"/>
              </a:rPr>
              <a:pPr/>
              <a:t>34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8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19/11/2018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4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6.xls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9.xls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0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chart" Target="../charts/chart5.x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11.xls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19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65654"/>
              </p:ext>
            </p:extLst>
          </p:nvPr>
        </p:nvGraphicFramePr>
        <p:xfrm>
          <a:off x="179388" y="260350"/>
          <a:ext cx="8528050" cy="583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Worksheet" r:id="rId3" imgW="7934485" imgH="3371700" progId="Excel.Sheet.8">
                  <p:embed/>
                </p:oleObj>
              </mc:Choice>
              <mc:Fallback>
                <p:oleObj name="Worksheet" r:id="rId3" imgW="7934485" imgH="33717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8528050" cy="5832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60648"/>
            <a:ext cx="8243887" cy="576064"/>
          </a:xfrm>
        </p:spPr>
        <p:txBody>
          <a:bodyPr/>
          <a:lstStyle/>
          <a:p>
            <a:r>
              <a:rPr lang="tr-TR" b="1" dirty="0" smtClean="0"/>
              <a:t>Continued...</a:t>
            </a:r>
            <a:endParaRPr lang="tr-TR" b="1" dirty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422478"/>
              </p:ext>
            </p:extLst>
          </p:nvPr>
        </p:nvGraphicFramePr>
        <p:xfrm>
          <a:off x="179388" y="1052513"/>
          <a:ext cx="8713091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Worksheet" r:id="rId3" imgW="8248763" imgH="2524223" progId="Excel.Sheet.8">
                  <p:embed/>
                </p:oleObj>
              </mc:Choice>
              <mc:Fallback>
                <p:oleObj name="Worksheet" r:id="rId3" imgW="8248763" imgH="252422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52513"/>
                        <a:ext cx="8713091" cy="519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5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0376249"/>
              </p:ext>
            </p:extLst>
          </p:nvPr>
        </p:nvGraphicFramePr>
        <p:xfrm>
          <a:off x="400050" y="2497138"/>
          <a:ext cx="83439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Worksheet" r:id="rId3" imgW="4019569" imgH="628660" progId="Excel.Sheet.8">
                  <p:embed/>
                </p:oleObj>
              </mc:Choice>
              <mc:Fallback>
                <p:oleObj name="Worksheet" r:id="rId3" imgW="4019569" imgH="62866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497138"/>
                        <a:ext cx="834390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406671"/>
              </p:ext>
            </p:extLst>
          </p:nvPr>
        </p:nvGraphicFramePr>
        <p:xfrm>
          <a:off x="250825" y="266700"/>
          <a:ext cx="8642350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Worksheet" r:id="rId4" imgW="5848444" imgH="3724363" progId="Excel.Sheet.8">
                  <p:embed/>
                </p:oleObj>
              </mc:Choice>
              <mc:Fallback>
                <p:oleObj name="Worksheet" r:id="rId4" imgW="5848444" imgH="372436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2350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218081"/>
              </p:ext>
            </p:extLst>
          </p:nvPr>
        </p:nvGraphicFramePr>
        <p:xfrm>
          <a:off x="251520" y="260648"/>
          <a:ext cx="8712968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356172"/>
              </p:ext>
            </p:extLst>
          </p:nvPr>
        </p:nvGraphicFramePr>
        <p:xfrm>
          <a:off x="179512" y="332656"/>
          <a:ext cx="8712968" cy="591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320019"/>
              </p:ext>
            </p:extLst>
          </p:nvPr>
        </p:nvGraphicFramePr>
        <p:xfrm>
          <a:off x="179512" y="188640"/>
          <a:ext cx="8712968" cy="605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F62E40-6133-4DCE-AE54-B469422C6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graphicFrame>
        <p:nvGraphicFramePr>
          <p:cNvPr id="3277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06530"/>
              </p:ext>
            </p:extLst>
          </p:nvPr>
        </p:nvGraphicFramePr>
        <p:xfrm>
          <a:off x="323528" y="188641"/>
          <a:ext cx="8496944" cy="605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Worksheet" r:id="rId3" imgW="5867269" imgH="5391207" progId="Excel.Sheet.8">
                  <p:embed/>
                </p:oleObj>
              </mc:Choice>
              <mc:Fallback>
                <p:oleObj name="Worksheet" r:id="rId3" imgW="5867269" imgH="539120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8641"/>
                        <a:ext cx="8496944" cy="605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98479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Worksheet" r:id="rId4" imgW="4610156" imgH="1162127" progId="Excel.Sheet.8">
                  <p:embed/>
                </p:oleObj>
              </mc:Choice>
              <mc:Fallback>
                <p:oleObj name="Worksheet" r:id="rId4" imgW="4610156" imgH="116212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345662"/>
              </p:ext>
            </p:extLst>
          </p:nvPr>
        </p:nvGraphicFramePr>
        <p:xfrm>
          <a:off x="323528" y="404664"/>
          <a:ext cx="8363272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93396"/>
              </p:ext>
            </p:extLst>
          </p:nvPr>
        </p:nvGraphicFramePr>
        <p:xfrm>
          <a:off x="255588" y="692150"/>
          <a:ext cx="8558212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Worksheet" r:id="rId3" imgW="4876894" imgH="3362436" progId="Excel.Sheet.8">
                  <p:embed/>
                </p:oleObj>
              </mc:Choice>
              <mc:Fallback>
                <p:oleObj name="Worksheet" r:id="rId3" imgW="4876894" imgH="336243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92150"/>
                        <a:ext cx="8558212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Continued...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043264"/>
              </p:ext>
            </p:extLst>
          </p:nvPr>
        </p:nvGraphicFramePr>
        <p:xfrm>
          <a:off x="228600" y="692150"/>
          <a:ext cx="8736013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Worksheet" r:id="rId3" imgW="5391225" imgH="2857400" progId="Excel.Sheet.8">
                  <p:embed/>
                </p:oleObj>
              </mc:Choice>
              <mc:Fallback>
                <p:oleObj name="Worksheet" r:id="rId3" imgW="5391225" imgH="285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92150"/>
                        <a:ext cx="8736013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4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20687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vs. Exam Grades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C0ADF-F979-4746-8FA5-CF444597609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tr-TR" altLang="tr-TR" sz="1400" smtClean="0"/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617238"/>
              </p:ext>
            </p:extLst>
          </p:nvPr>
        </p:nvGraphicFramePr>
        <p:xfrm>
          <a:off x="250825" y="523874"/>
          <a:ext cx="8713663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Worksheet" r:id="rId4" imgW="5572134" imgH="3343270" progId="Excel.Sheet.8">
                  <p:embed/>
                </p:oleObj>
              </mc:Choice>
              <mc:Fallback>
                <p:oleObj name="Worksheet" r:id="rId4" imgW="5572134" imgH="334327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3874"/>
                        <a:ext cx="8713663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20687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Continued...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C0ADF-F979-4746-8FA5-CF444597609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tr-TR" altLang="tr-TR" sz="1400" smtClean="0"/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96536"/>
              </p:ext>
            </p:extLst>
          </p:nvPr>
        </p:nvGraphicFramePr>
        <p:xfrm>
          <a:off x="250825" y="523874"/>
          <a:ext cx="8489950" cy="549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Worksheet" r:id="rId4" imgW="5429194" imgH="1905146" progId="Excel.Sheet.8">
                  <p:embed/>
                </p:oleObj>
              </mc:Choice>
              <mc:Fallback>
                <p:oleObj name="Worksheet" r:id="rId4" imgW="5429194" imgH="190514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3874"/>
                        <a:ext cx="8489950" cy="549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0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94B05E-9319-4064-A268-2C3FD0E92A67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tr-TR" altLang="tr-TR" sz="1400" smtClean="0"/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758263"/>
              </p:ext>
            </p:extLst>
          </p:nvPr>
        </p:nvGraphicFramePr>
        <p:xfrm>
          <a:off x="539750" y="692150"/>
          <a:ext cx="3240161" cy="482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Worksheet" r:id="rId4" imgW="2933794" imgH="1619247" progId="Excel.Sheet.8">
                  <p:embed/>
                </p:oleObj>
              </mc:Choice>
              <mc:Fallback>
                <p:oleObj name="Worksheet" r:id="rId4" imgW="2933794" imgH="161924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240161" cy="4825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946289"/>
              </p:ext>
            </p:extLst>
          </p:nvPr>
        </p:nvGraphicFramePr>
        <p:xfrm>
          <a:off x="4139952" y="692150"/>
          <a:ext cx="4546848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1878</TotalTime>
  <Words>947</Words>
  <Application>Microsoft Office PowerPoint</Application>
  <PresentationFormat>On-screen Show (4:3)</PresentationFormat>
  <Paragraphs>293</Paragraphs>
  <Slides>35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Times New Roman</vt:lpstr>
      <vt:lpstr>Verdana</vt:lpstr>
      <vt:lpstr>Webdings</vt:lpstr>
      <vt:lpstr>Balloons</vt:lpstr>
      <vt:lpstr>Worksheet</vt:lpstr>
      <vt:lpstr>Microsoft Excel 97-2003 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Continued...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Continued...</vt:lpstr>
      <vt:lpstr>Time Spent by Students vs. Exam Grades</vt:lpstr>
      <vt:lpstr>Continued...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141</cp:revision>
  <dcterms:created xsi:type="dcterms:W3CDTF">2009-11-08T07:48:00Z</dcterms:created>
  <dcterms:modified xsi:type="dcterms:W3CDTF">2018-11-19T14:35:18Z</dcterms:modified>
</cp:coreProperties>
</file>