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7"/>
  </p:notes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98" r:id="rId17"/>
    <p:sldId id="271" r:id="rId18"/>
    <p:sldId id="269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96" r:id="rId27"/>
    <p:sldId id="281" r:id="rId28"/>
    <p:sldId id="283" r:id="rId29"/>
    <p:sldId id="284" r:id="rId30"/>
    <p:sldId id="297" r:id="rId31"/>
    <p:sldId id="300" r:id="rId32"/>
    <p:sldId id="295" r:id="rId33"/>
    <p:sldId id="299" r:id="rId34"/>
    <p:sldId id="293" r:id="rId35"/>
    <p:sldId id="279" r:id="rId36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9" autoAdjust="0"/>
    <p:restoredTop sz="85848" autoAdjust="0"/>
  </p:normalViewPr>
  <p:slideViewPr>
    <p:cSldViewPr>
      <p:cViewPr varScale="1">
        <p:scale>
          <a:sx n="74" d="100"/>
          <a:sy n="74" d="100"/>
        </p:scale>
        <p:origin x="12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F:\Fall%202018%20-%202019\THM%20348%20Perf.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defRPr>
            </a:pPr>
            <a:r>
              <a:rPr lang="tr-TR" sz="1800">
                <a:latin typeface="Times New Roman" panose="02020603050405020304" pitchFamily="18" charset="0"/>
                <a:cs typeface="Times New Roman" panose="02020603050405020304" pitchFamily="18" charset="0"/>
              </a:rPr>
              <a:t>Interval Grade Distribution </a:t>
            </a:r>
          </a:p>
        </c:rich>
      </c:tx>
      <c:layout>
        <c:manualLayout>
          <c:xMode val="edge"/>
          <c:yMode val="edge"/>
          <c:x val="0.33435146560878359"/>
          <c:y val="3.234496492228015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2160292566207063E-2"/>
          <c:y val="0.1088482514595545"/>
          <c:w val="0.89646639354121349"/>
          <c:h val="0.7706080070332727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cat>
            <c:strRef>
              <c:f>Midterm!$T$4:$T$9</c:f>
              <c:strCache>
                <c:ptCount val="6"/>
                <c:pt idx="0">
                  <c:v>0 - 1.99</c:v>
                </c:pt>
                <c:pt idx="1">
                  <c:v>2 - 3.99</c:v>
                </c:pt>
                <c:pt idx="2">
                  <c:v>4 - 5.99</c:v>
                </c:pt>
                <c:pt idx="3">
                  <c:v>6 - 7.99</c:v>
                </c:pt>
                <c:pt idx="4">
                  <c:v>8 - 9.99</c:v>
                </c:pt>
                <c:pt idx="5">
                  <c:v>&gt;= 10</c:v>
                </c:pt>
              </c:strCache>
            </c:strRef>
          </c:cat>
          <c:val>
            <c:numRef>
              <c:f>Midterm!$U$4:$U$9</c:f>
              <c:numCache>
                <c:formatCode>0</c:formatCode>
                <c:ptCount val="6"/>
                <c:pt idx="0">
                  <c:v>8</c:v>
                </c:pt>
                <c:pt idx="1">
                  <c:v>11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329431632"/>
        <c:axId val="-329442512"/>
      </c:barChart>
      <c:catAx>
        <c:axId val="-32943163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50311443815700918"/>
              <c:y val="0.9266799710512636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329442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329442512"/>
        <c:scaling>
          <c:orientation val="minMax"/>
          <c:max val="11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80916030534E-2"/>
              <c:y val="0.3935310633087754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329431632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1800"/>
              <a:t> THM 348 Letter Grade Distribution</a:t>
            </a:r>
          </a:p>
        </c:rich>
      </c:tx>
      <c:layout>
        <c:manualLayout>
          <c:xMode val="edge"/>
          <c:yMode val="edge"/>
          <c:x val="0.29308910129584753"/>
          <c:y val="3.9213849171380655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237988708325337E-2"/>
          <c:y val="0.12396518886371165"/>
          <c:w val="0.88396560161818571"/>
          <c:h val="0.74362737020684555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4"/>
            <c:invertIfNegative val="0"/>
            <c:bubble3D val="0"/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329441424"/>
        <c:axId val="-329430544"/>
        <c:axId val="0"/>
      </c:bar3DChart>
      <c:catAx>
        <c:axId val="-32944142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5402083423237644"/>
              <c:y val="0.925027009048581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329430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32943054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1.7215947539345949E-2"/>
              <c:y val="0.4101022469701312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329441424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1800" b="1">
                <a:solidFill>
                  <a:sysClr val="windowText" lastClr="000000"/>
                </a:solidFill>
              </a:rPr>
              <a:t>Midterm / Attendance Performances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0.12343830483481631"/>
          <c:y val="0.11715891176488677"/>
          <c:w val="0.8383927267952781"/>
          <c:h val="0.67943556711331698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Midterm!$B$4:$B$24</c:f>
              <c:strCache>
                <c:ptCount val="21"/>
                <c:pt idx="0">
                  <c:v>Akkakş</c:v>
                </c:pt>
                <c:pt idx="1">
                  <c:v>Akşar</c:v>
                </c:pt>
                <c:pt idx="2">
                  <c:v>Algül</c:v>
                </c:pt>
                <c:pt idx="3">
                  <c:v>Alkan</c:v>
                </c:pt>
                <c:pt idx="4">
                  <c:v>Anar</c:v>
                </c:pt>
                <c:pt idx="5">
                  <c:v>Haksever</c:v>
                </c:pt>
                <c:pt idx="6">
                  <c:v>Hashimov</c:v>
                </c:pt>
                <c:pt idx="7">
                  <c:v>İnal</c:v>
                </c:pt>
                <c:pt idx="8">
                  <c:v>İskenderoğlu</c:v>
                </c:pt>
                <c:pt idx="9">
                  <c:v>Kokal</c:v>
                </c:pt>
                <c:pt idx="10">
                  <c:v>Kural</c:v>
                </c:pt>
                <c:pt idx="11">
                  <c:v>Kutlu</c:v>
                </c:pt>
                <c:pt idx="12">
                  <c:v>Orujov</c:v>
                </c:pt>
                <c:pt idx="13">
                  <c:v>Özbayer</c:v>
                </c:pt>
                <c:pt idx="14">
                  <c:v>Özlü</c:v>
                </c:pt>
                <c:pt idx="15">
                  <c:v>Şahinoğlu</c:v>
                </c:pt>
                <c:pt idx="16">
                  <c:v>Tolunay</c:v>
                </c:pt>
                <c:pt idx="17">
                  <c:v>Turan</c:v>
                </c:pt>
                <c:pt idx="18">
                  <c:v>Yeğenoğlu</c:v>
                </c:pt>
                <c:pt idx="19">
                  <c:v>Yıldırım</c:v>
                </c:pt>
                <c:pt idx="20">
                  <c:v>Yüceler</c:v>
                </c:pt>
              </c:strCache>
            </c:strRef>
          </c:cat>
          <c:val>
            <c:numRef>
              <c:f>Midterm!$E$4:$E$24</c:f>
              <c:numCache>
                <c:formatCode>0.00</c:formatCode>
                <c:ptCount val="21"/>
                <c:pt idx="0">
                  <c:v>10</c:v>
                </c:pt>
                <c:pt idx="1">
                  <c:v>10</c:v>
                </c:pt>
                <c:pt idx="2">
                  <c:v>40</c:v>
                </c:pt>
                <c:pt idx="3">
                  <c:v>15</c:v>
                </c:pt>
                <c:pt idx="4">
                  <c:v>35</c:v>
                </c:pt>
                <c:pt idx="5">
                  <c:v>25</c:v>
                </c:pt>
                <c:pt idx="6">
                  <c:v>30</c:v>
                </c:pt>
                <c:pt idx="7">
                  <c:v>15</c:v>
                </c:pt>
                <c:pt idx="8">
                  <c:v>2.5</c:v>
                </c:pt>
                <c:pt idx="9">
                  <c:v>72.5</c:v>
                </c:pt>
                <c:pt idx="10">
                  <c:v>22.5</c:v>
                </c:pt>
                <c:pt idx="11">
                  <c:v>25</c:v>
                </c:pt>
                <c:pt idx="12">
                  <c:v>22.5</c:v>
                </c:pt>
                <c:pt idx="13">
                  <c:v>20</c:v>
                </c:pt>
                <c:pt idx="14">
                  <c:v>5</c:v>
                </c:pt>
                <c:pt idx="15">
                  <c:v>15</c:v>
                </c:pt>
                <c:pt idx="16">
                  <c:v>30</c:v>
                </c:pt>
                <c:pt idx="17">
                  <c:v>32.5</c:v>
                </c:pt>
                <c:pt idx="18">
                  <c:v>25</c:v>
                </c:pt>
                <c:pt idx="19">
                  <c:v>32.5</c:v>
                </c:pt>
                <c:pt idx="20">
                  <c:v>12.5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Midterm!$B$4:$B$24</c:f>
              <c:strCache>
                <c:ptCount val="21"/>
                <c:pt idx="0">
                  <c:v>Akkakş</c:v>
                </c:pt>
                <c:pt idx="1">
                  <c:v>Akşar</c:v>
                </c:pt>
                <c:pt idx="2">
                  <c:v>Algül</c:v>
                </c:pt>
                <c:pt idx="3">
                  <c:v>Alkan</c:v>
                </c:pt>
                <c:pt idx="4">
                  <c:v>Anar</c:v>
                </c:pt>
                <c:pt idx="5">
                  <c:v>Haksever</c:v>
                </c:pt>
                <c:pt idx="6">
                  <c:v>Hashimov</c:v>
                </c:pt>
                <c:pt idx="7">
                  <c:v>İnal</c:v>
                </c:pt>
                <c:pt idx="8">
                  <c:v>İskenderoğlu</c:v>
                </c:pt>
                <c:pt idx="9">
                  <c:v>Kokal</c:v>
                </c:pt>
                <c:pt idx="10">
                  <c:v>Kural</c:v>
                </c:pt>
                <c:pt idx="11">
                  <c:v>Kutlu</c:v>
                </c:pt>
                <c:pt idx="12">
                  <c:v>Orujov</c:v>
                </c:pt>
                <c:pt idx="13">
                  <c:v>Özbayer</c:v>
                </c:pt>
                <c:pt idx="14">
                  <c:v>Özlü</c:v>
                </c:pt>
                <c:pt idx="15">
                  <c:v>Şahinoğlu</c:v>
                </c:pt>
                <c:pt idx="16">
                  <c:v>Tolunay</c:v>
                </c:pt>
                <c:pt idx="17">
                  <c:v>Turan</c:v>
                </c:pt>
                <c:pt idx="18">
                  <c:v>Yeğenoğlu</c:v>
                </c:pt>
                <c:pt idx="19">
                  <c:v>Yıldırım</c:v>
                </c:pt>
                <c:pt idx="20">
                  <c:v>Yüceler</c:v>
                </c:pt>
              </c:strCache>
            </c:strRef>
          </c:cat>
          <c:val>
            <c:numRef>
              <c:f>Midterm!$I$4:$I$24</c:f>
              <c:numCache>
                <c:formatCode>0.00</c:formatCode>
                <c:ptCount val="21"/>
                <c:pt idx="0">
                  <c:v>73.333333333333343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93.333333333333329</c:v>
                </c:pt>
                <c:pt idx="8">
                  <c:v>73.333333333333343</c:v>
                </c:pt>
                <c:pt idx="9">
                  <c:v>66.666666666666671</c:v>
                </c:pt>
                <c:pt idx="10">
                  <c:v>93.333333333333329</c:v>
                </c:pt>
                <c:pt idx="11">
                  <c:v>93.333333333333329</c:v>
                </c:pt>
                <c:pt idx="12">
                  <c:v>100</c:v>
                </c:pt>
                <c:pt idx="13">
                  <c:v>86.666666666666686</c:v>
                </c:pt>
                <c:pt idx="14">
                  <c:v>93.333333333333329</c:v>
                </c:pt>
                <c:pt idx="15">
                  <c:v>86.666666666666686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86.666666666666686</c:v>
                </c:pt>
                <c:pt idx="20">
                  <c:v>93.333333333333329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-329441968"/>
        <c:axId val="-329440880"/>
      </c:lineChart>
      <c:catAx>
        <c:axId val="-3294419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5549702466484437"/>
              <c:y val="0.925555053857986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-329440880"/>
        <c:crosses val="autoZero"/>
        <c:auto val="1"/>
        <c:lblAlgn val="ctr"/>
        <c:lblOffset val="100"/>
        <c:noMultiLvlLbl val="0"/>
      </c:catAx>
      <c:valAx>
        <c:axId val="-32944088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4395439074262639E-2"/>
              <c:y val="0.3858468656802198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-329441968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5854886647121853"/>
          <c:y val="0.46335192843994333"/>
          <c:w val="0.30669755702075341"/>
          <c:h val="8.32745114036371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tr-T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Group Performances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0.14191338484622795"/>
          <c:y val="0.11672370215910702"/>
          <c:w val="0.85639334006910173"/>
          <c:h val="0.66188774597938216"/>
        </c:manualLayout>
      </c:layout>
      <c:lineChart>
        <c:grouping val="standard"/>
        <c:varyColors val="0"/>
        <c:ser>
          <c:idx val="0"/>
          <c:order val="0"/>
          <c:tx>
            <c:v>Chapter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'Group Work'!$I$8:$I$11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Work'!$J$8:$J$11</c:f>
              <c:numCache>
                <c:formatCode>0.00%</c:formatCode>
                <c:ptCount val="4"/>
                <c:pt idx="0">
                  <c:v>0.82</c:v>
                </c:pt>
                <c:pt idx="1">
                  <c:v>0.94999999999999984</c:v>
                </c:pt>
                <c:pt idx="2">
                  <c:v>0.7</c:v>
                </c:pt>
                <c:pt idx="3">
                  <c:v>0.79999999999999993</c:v>
                </c:pt>
              </c:numCache>
            </c:numRef>
          </c:val>
          <c:smooth val="0"/>
        </c:ser>
        <c:ser>
          <c:idx val="1"/>
          <c:order val="1"/>
          <c:tx>
            <c:v>Case Study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'Group Work'!$I$8:$I$11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Work'!$K$8:$K$11</c:f>
              <c:numCache>
                <c:formatCode>0.00%</c:formatCode>
                <c:ptCount val="4"/>
                <c:pt idx="0">
                  <c:v>0.45733333333333337</c:v>
                </c:pt>
                <c:pt idx="1">
                  <c:v>0.83133333333333337</c:v>
                </c:pt>
                <c:pt idx="2">
                  <c:v>0.81333333333333324</c:v>
                </c:pt>
                <c:pt idx="3">
                  <c:v>0.53533333333333333</c:v>
                </c:pt>
              </c:numCache>
            </c:numRef>
          </c:val>
          <c:smooth val="0"/>
        </c:ser>
        <c:ser>
          <c:idx val="2"/>
          <c:order val="2"/>
          <c:tx>
            <c:v>Homework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'Group Work'!$I$8:$I$11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Work'!$L$8:$L$11</c:f>
              <c:numCache>
                <c:formatCode>0.00%</c:formatCode>
                <c:ptCount val="4"/>
                <c:pt idx="0">
                  <c:v>0.85</c:v>
                </c:pt>
                <c:pt idx="1">
                  <c:v>0.25</c:v>
                </c:pt>
                <c:pt idx="2">
                  <c:v>0.7</c:v>
                </c:pt>
                <c:pt idx="3">
                  <c:v>0.62</c:v>
                </c:pt>
              </c:numCache>
            </c:numRef>
          </c:val>
          <c:smooth val="0"/>
        </c:ser>
        <c:ser>
          <c:idx val="3"/>
          <c:order val="3"/>
          <c:tx>
            <c:v>Question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'Group Work'!$I$8:$I$11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Work'!$M$8:$M$11</c:f>
              <c:numCache>
                <c:formatCode>0.00%</c:formatCode>
                <c:ptCount val="4"/>
                <c:pt idx="0">
                  <c:v>0.5</c:v>
                </c:pt>
                <c:pt idx="1">
                  <c:v>0.625</c:v>
                </c:pt>
                <c:pt idx="2">
                  <c:v>0.25</c:v>
                </c:pt>
                <c:pt idx="3">
                  <c:v>0.25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329433808"/>
        <c:axId val="-329433264"/>
      </c:lineChart>
      <c:catAx>
        <c:axId val="-329433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</a:t>
                </a:r>
              </a:p>
            </c:rich>
          </c:tx>
          <c:layout>
            <c:manualLayout>
              <c:xMode val="edge"/>
              <c:yMode val="edge"/>
              <c:x val="0.5181094412872943"/>
              <c:y val="0.855229999488191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-329433264"/>
        <c:crosses val="autoZero"/>
        <c:auto val="1"/>
        <c:lblAlgn val="ctr"/>
        <c:lblOffset val="100"/>
        <c:noMultiLvlLbl val="0"/>
      </c:catAx>
      <c:valAx>
        <c:axId val="-329433264"/>
        <c:scaling>
          <c:orientation val="minMax"/>
          <c:max val="0.95000000000000007"/>
          <c:min val="0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2.0319301016045049E-2"/>
              <c:y val="0.333016863396818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-329433808"/>
        <c:crosses val="autoZero"/>
        <c:crossBetween val="between"/>
        <c:majorUnit val="0.2"/>
        <c:minorUnit val="0.1"/>
      </c:valAx>
      <c:spPr>
        <a:noFill/>
        <a:ln w="19050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6106339275262263"/>
          <c:y val="0.92684742660028097"/>
          <c:w val="0.79470919533701379"/>
          <c:h val="5.71044306563332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 w="349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tr-TR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800721784776904"/>
          <c:y val="0.10226851851851854"/>
          <c:w val="0.40287467191601051"/>
          <c:h val="0.671457786526684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cat>
            <c:strRef>
              <c:f>Midterm!$B$118:$B$122</c:f>
              <c:strCache>
                <c:ptCount val="5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&gt;= 60</c:v>
                </c:pt>
              </c:strCache>
            </c:strRef>
          </c:cat>
          <c:val>
            <c:numRef>
              <c:f>Midterm!$D$118:$D$122</c:f>
              <c:numCache>
                <c:formatCode>0.00%</c:formatCode>
                <c:ptCount val="5"/>
                <c:pt idx="0">
                  <c:v>0.33333333333333331</c:v>
                </c:pt>
                <c:pt idx="1">
                  <c:v>0.61904761904761907</c:v>
                </c:pt>
                <c:pt idx="2">
                  <c:v>4.7619047619047616E-2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40541997859E-2"/>
          <c:y val="0.70681005341258418"/>
          <c:w val="0.89999991891600428"/>
          <c:h val="0.2755427555991298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25D0ABD-E631-4D51-94BD-0BE72494BE0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04798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4548BB-2F51-41CE-A246-F2B3210BA0A7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210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D4AEC36-DEFE-4419-965A-763C49187537}" type="slidenum">
              <a:rPr lang="tr-TR" altLang="tr-TR" smtClean="0">
                <a:latin typeface="Arial" panose="020B0604020202020204" pitchFamily="34" charset="0"/>
              </a:rPr>
              <a:pPr/>
              <a:t>21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29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A7F81B0-B944-4082-BC63-5F98C0FC4117}" type="slidenum">
              <a:rPr lang="tr-TR" altLang="tr-TR" smtClean="0">
                <a:latin typeface="Arial" panose="020B0604020202020204" pitchFamily="34" charset="0"/>
              </a:rPr>
              <a:pPr/>
              <a:t>25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132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86CCA09-9E0E-4DD5-BDA4-CB917E4E4895}" type="slidenum">
              <a:rPr lang="tr-TR" altLang="tr-TR" smtClean="0">
                <a:latin typeface="Arial" panose="020B0604020202020204" pitchFamily="34" charset="0"/>
              </a:rPr>
              <a:pPr/>
              <a:t>28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843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6EC41BE-8709-447A-A118-B0E090B41794}" type="slidenum">
              <a:rPr lang="tr-TR" altLang="tr-TR" smtClean="0">
                <a:latin typeface="Arial" panose="020B0604020202020204" pitchFamily="34" charset="0"/>
              </a:rPr>
              <a:pPr/>
              <a:t>32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60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6EC41BE-8709-447A-A118-B0E090B41794}" type="slidenum">
              <a:rPr lang="tr-TR" altLang="tr-TR" smtClean="0">
                <a:latin typeface="Arial" panose="020B0604020202020204" pitchFamily="34" charset="0"/>
              </a:rPr>
              <a:pPr/>
              <a:t>33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986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10E6521-D5D4-4F28-8A48-EB704E9E5E01}" type="slidenum">
              <a:rPr lang="tr-TR" altLang="tr-TR" smtClean="0">
                <a:latin typeface="Arial" panose="020B0604020202020204" pitchFamily="34" charset="0"/>
              </a:rPr>
              <a:pPr/>
              <a:t>34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58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7687A-B371-4CC3-BA6D-A466C4F6A48D}" type="datetime1">
              <a:rPr lang="en-AU"/>
              <a:pPr>
                <a:defRPr/>
              </a:pPr>
              <a:t>19/11/2018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3065-4090-46F8-BD65-E2FD5527962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6603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49601-8170-486C-AC6C-8CEB55F39C49}" type="datetime1">
              <a:rPr lang="en-AU"/>
              <a:pPr>
                <a:defRPr/>
              </a:pPr>
              <a:t>19/11/2018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B38D9-7527-4B0D-81D0-50CAEDF6EC1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02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4E4D2-F1E5-4EFD-AD07-E1BAA633AADA}" type="datetime1">
              <a:rPr lang="en-AU"/>
              <a:pPr>
                <a:defRPr/>
              </a:pPr>
              <a:t>19/11/2018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2BB5E-EF27-4461-8F35-0B5A0A8D12C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98749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2E497-8239-4406-B1FE-BDCBF9DA6C23}" type="datetime1">
              <a:rPr lang="en-AU"/>
              <a:pPr>
                <a:defRPr/>
              </a:pPr>
              <a:t>19/11/2018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B90C4-D5CC-4872-81CF-C2401513BFB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2911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555E9-4E49-41DB-B94F-3AC21D74BC6A}" type="datetime1">
              <a:rPr lang="en-AU"/>
              <a:pPr>
                <a:defRPr/>
              </a:pPr>
              <a:t>19/11/2018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BAE5-0EB2-4A35-AFA9-AC791858CBE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6829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2AD79-16A9-498B-A90A-DAA0E47A39A6}" type="datetime1">
              <a:rPr lang="en-AU"/>
              <a:pPr>
                <a:defRPr/>
              </a:pPr>
              <a:t>19/11/2018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BE346-D7FB-43F7-BFF1-9DCD7FE2D1C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8517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DAABB-5CB9-44F3-9E45-488624EF2CA8}" type="datetime1">
              <a:rPr lang="en-AU"/>
              <a:pPr>
                <a:defRPr/>
              </a:pPr>
              <a:t>19/11/2018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2E9F1-C3B8-4A13-B87C-ED93F0593E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7680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ECBE0-6024-4683-B1EE-F645EB84BDB1}" type="datetime1">
              <a:rPr lang="en-AU"/>
              <a:pPr>
                <a:defRPr/>
              </a:pPr>
              <a:t>19/11/2018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8D827-4ED1-4900-9824-2383A1FF51A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5695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61AA8-1D28-4F19-9E8A-0722C6DB26DF}" type="datetime1">
              <a:rPr lang="en-AU"/>
              <a:pPr>
                <a:defRPr/>
              </a:pPr>
              <a:t>19/11/2018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26437-A7B9-4486-BACA-E05B0954EA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31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182EE-FFA2-438F-892F-34DB853CACCC}" type="datetime1">
              <a:rPr lang="en-AU"/>
              <a:pPr>
                <a:defRPr/>
              </a:pPr>
              <a:t>19/11/2018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44E76-96F0-42E7-A5DF-8E886FA9027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1902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A6053-4DF8-4759-9642-1A4D4147BEC0}" type="datetime1">
              <a:rPr lang="en-AU"/>
              <a:pPr>
                <a:defRPr/>
              </a:pPr>
              <a:t>19/11/2018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791FF-B3D7-4A22-9C14-9B805F583D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0383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2D952-3FB5-4130-AE71-3928C3757387}" type="datetime1">
              <a:rPr lang="en-AU"/>
              <a:pPr>
                <a:defRPr/>
              </a:pPr>
              <a:t>19/11/2018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982F5-7A43-469F-BF9A-1CE5A940162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566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D8F41E08-1D29-4179-BC30-7519F71FABEB}" type="datetime1">
              <a:rPr lang="en-AU"/>
              <a:pPr>
                <a:defRPr/>
              </a:pPr>
              <a:t>19/11/2018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309A9A2-3A75-4836-A4EE-62031EBD2A4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4.xls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6.xls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7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8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Excel_97-2003_Worksheet9.xls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Excel_97-2003_Worksheet10.xls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chart" Target="../charts/chart5.x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Excel_97-2003_Worksheet11.xls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480748-61CF-4F46-BD43-FF3C1DD5CAB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7162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936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348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19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11/2018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D6CD9B-7A5B-431F-84CD-A6BBFF9870A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CA5D24-9C3D-4EA6-B3FA-CFC2C725113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C7273C-235E-4963-9A50-378EB602E7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EC5FC1-BE98-495D-A5A8-E6A8B7B1FCB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348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DA6DF4-F1CB-46EC-BC14-7C67EADD59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73FDC6-C6E0-49D1-807B-740222BF129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465654"/>
              </p:ext>
            </p:extLst>
          </p:nvPr>
        </p:nvGraphicFramePr>
        <p:xfrm>
          <a:off x="179388" y="260350"/>
          <a:ext cx="8528050" cy="5832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Worksheet" r:id="rId3" imgW="7934485" imgH="3371700" progId="Excel.Sheet.8">
                  <p:embed/>
                </p:oleObj>
              </mc:Choice>
              <mc:Fallback>
                <p:oleObj name="Worksheet" r:id="rId3" imgW="7934485" imgH="3371700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0350"/>
                        <a:ext cx="8528050" cy="58329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260648"/>
            <a:ext cx="8243887" cy="576064"/>
          </a:xfrm>
        </p:spPr>
        <p:txBody>
          <a:bodyPr/>
          <a:lstStyle/>
          <a:p>
            <a:r>
              <a:rPr lang="tr-TR" b="1" dirty="0" smtClean="0"/>
              <a:t>Continued...</a:t>
            </a:r>
            <a:endParaRPr lang="tr-TR" b="1" dirty="0"/>
          </a:p>
        </p:txBody>
      </p:sp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73FDC6-C6E0-49D1-807B-740222BF129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422478"/>
              </p:ext>
            </p:extLst>
          </p:nvPr>
        </p:nvGraphicFramePr>
        <p:xfrm>
          <a:off x="179388" y="1052513"/>
          <a:ext cx="8713091" cy="519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7" name="Worksheet" r:id="rId3" imgW="8248763" imgH="2524223" progId="Excel.Sheet.8">
                  <p:embed/>
                </p:oleObj>
              </mc:Choice>
              <mc:Fallback>
                <p:oleObj name="Worksheet" r:id="rId3" imgW="8248763" imgH="252422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052513"/>
                        <a:ext cx="8713091" cy="519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955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288051-7448-41FA-A3C4-807A207FC75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C5039B-2E01-4492-A8EE-78AC4CF579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99DD34-1FB8-4A48-831D-F147F918C92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graphicFrame>
        <p:nvGraphicFramePr>
          <p:cNvPr id="22531" name="Object 1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60376249"/>
              </p:ext>
            </p:extLst>
          </p:nvPr>
        </p:nvGraphicFramePr>
        <p:xfrm>
          <a:off x="400050" y="2497138"/>
          <a:ext cx="834390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Worksheet" r:id="rId3" imgW="4019569" imgH="628660" progId="Excel.Sheet.8">
                  <p:embed/>
                </p:oleObj>
              </mc:Choice>
              <mc:Fallback>
                <p:oleObj name="Worksheet" r:id="rId3" imgW="4019569" imgH="628660" progId="Excel.Shee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2497138"/>
                        <a:ext cx="8343900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B15AE8-33EA-40AD-A572-DA98FCF1013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718ECB-EBBA-422E-8622-499F4FD4BAF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5A004D-DB55-4CEC-B465-F1B79949D32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406671"/>
              </p:ext>
            </p:extLst>
          </p:nvPr>
        </p:nvGraphicFramePr>
        <p:xfrm>
          <a:off x="250825" y="266700"/>
          <a:ext cx="8642350" cy="597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Worksheet" r:id="rId4" imgW="5848444" imgH="3724363" progId="Excel.Sheet.8">
                  <p:embed/>
                </p:oleObj>
              </mc:Choice>
              <mc:Fallback>
                <p:oleObj name="Worksheet" r:id="rId4" imgW="5848444" imgH="372436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6700"/>
                        <a:ext cx="8642350" cy="597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596E31-6567-48BB-8CFF-9FBE46F352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69C37F-AFB8-421B-AE00-A5D42928D1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2218081"/>
              </p:ext>
            </p:extLst>
          </p:nvPr>
        </p:nvGraphicFramePr>
        <p:xfrm>
          <a:off x="251520" y="260648"/>
          <a:ext cx="8712968" cy="598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F18439-F7FF-48B1-9698-E82A769362C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356172"/>
              </p:ext>
            </p:extLst>
          </p:nvPr>
        </p:nvGraphicFramePr>
        <p:xfrm>
          <a:off x="179512" y="332656"/>
          <a:ext cx="8712968" cy="5910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D8F325-7DB4-4421-9931-65AA7CDC059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8320019"/>
              </p:ext>
            </p:extLst>
          </p:nvPr>
        </p:nvGraphicFramePr>
        <p:xfrm>
          <a:off x="179512" y="188640"/>
          <a:ext cx="8712968" cy="6054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2852738"/>
            <a:ext cx="8243887" cy="792162"/>
          </a:xfrm>
        </p:spPr>
        <p:txBody>
          <a:bodyPr/>
          <a:lstStyle/>
          <a:p>
            <a:pPr>
              <a:defRPr/>
            </a:pPr>
            <a:r>
              <a:rPr lang="tr-TR" b="1" dirty="0" smtClean="0"/>
              <a:t>Group Performances</a:t>
            </a:r>
            <a:endParaRPr lang="tr-TR" dirty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13AAED-9F44-4C85-9FFB-05FDDF16B05E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F62E40-6133-4DCE-AE54-B469422C6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graphicFrame>
        <p:nvGraphicFramePr>
          <p:cNvPr id="3277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006530"/>
              </p:ext>
            </p:extLst>
          </p:nvPr>
        </p:nvGraphicFramePr>
        <p:xfrm>
          <a:off x="323528" y="188641"/>
          <a:ext cx="8496944" cy="6054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Worksheet" r:id="rId3" imgW="5867269" imgH="5391207" progId="Excel.Sheet.8">
                  <p:embed/>
                </p:oleObj>
              </mc:Choice>
              <mc:Fallback>
                <p:oleObj name="Worksheet" r:id="rId3" imgW="5867269" imgH="539120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88641"/>
                        <a:ext cx="8496944" cy="6054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095A4D-28F1-412B-9C4A-9222A6E98B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tr-TR" altLang="en-US" sz="1400" smtClean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022350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 dirty="0" smtClean="0"/>
              <a:t>Group Performance Recapitulation</a:t>
            </a:r>
          </a:p>
        </p:txBody>
      </p:sp>
      <p:graphicFrame>
        <p:nvGraphicFramePr>
          <p:cNvPr id="3379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298479"/>
              </p:ext>
            </p:extLst>
          </p:nvPr>
        </p:nvGraphicFramePr>
        <p:xfrm>
          <a:off x="323850" y="1341438"/>
          <a:ext cx="8496300" cy="475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Worksheet" r:id="rId4" imgW="4610156" imgH="1162127" progId="Excel.Sheet.8">
                  <p:embed/>
                </p:oleObj>
              </mc:Choice>
              <mc:Fallback>
                <p:oleObj name="Worksheet" r:id="rId4" imgW="4610156" imgH="116212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341438"/>
                        <a:ext cx="8496300" cy="475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C146EF-DAA7-4507-B8BA-17B373AAE46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345662"/>
              </p:ext>
            </p:extLst>
          </p:nvPr>
        </p:nvGraphicFramePr>
        <p:xfrm>
          <a:off x="323528" y="404664"/>
          <a:ext cx="8363272" cy="5688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45A2D3-CFA5-4EE3-A10D-0D6C26EDC8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88" y="188913"/>
            <a:ext cx="8709025" cy="503237"/>
          </a:xfrm>
        </p:spPr>
        <p:txBody>
          <a:bodyPr/>
          <a:lstStyle/>
          <a:p>
            <a:pPr>
              <a:defRPr/>
            </a:pPr>
            <a:r>
              <a:rPr lang="tr-TR" sz="2600" b="1" dirty="0" smtClean="0"/>
              <a:t>Performance Distribution among Questions</a:t>
            </a:r>
            <a:endParaRPr lang="tr-TR" sz="2600" b="1" dirty="0"/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057E19-ADE2-4A9E-B2DF-91E132E485B2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tr-TR" altLang="tr-TR" sz="1400" smtClean="0"/>
          </a:p>
        </p:txBody>
      </p:sp>
      <p:graphicFrame>
        <p:nvGraphicFramePr>
          <p:cNvPr id="3686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893396"/>
              </p:ext>
            </p:extLst>
          </p:nvPr>
        </p:nvGraphicFramePr>
        <p:xfrm>
          <a:off x="255588" y="692150"/>
          <a:ext cx="8558212" cy="555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8" name="Worksheet" r:id="rId3" imgW="4876894" imgH="3362436" progId="Excel.Sheet.8">
                  <p:embed/>
                </p:oleObj>
              </mc:Choice>
              <mc:Fallback>
                <p:oleObj name="Worksheet" r:id="rId3" imgW="4876894" imgH="3362436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692150"/>
                        <a:ext cx="8558212" cy="555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88" y="188913"/>
            <a:ext cx="8709025" cy="503237"/>
          </a:xfrm>
        </p:spPr>
        <p:txBody>
          <a:bodyPr/>
          <a:lstStyle/>
          <a:p>
            <a:pPr>
              <a:defRPr/>
            </a:pPr>
            <a:r>
              <a:rPr lang="tr-TR" sz="2600" b="1" dirty="0" smtClean="0"/>
              <a:t>Continued...</a:t>
            </a:r>
            <a:endParaRPr lang="tr-TR" sz="2600" b="1" dirty="0"/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057E19-ADE2-4A9E-B2DF-91E132E485B2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tr-TR" altLang="tr-TR" sz="1400" smtClean="0"/>
          </a:p>
        </p:txBody>
      </p:sp>
      <p:graphicFrame>
        <p:nvGraphicFramePr>
          <p:cNvPr id="3686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043264"/>
              </p:ext>
            </p:extLst>
          </p:nvPr>
        </p:nvGraphicFramePr>
        <p:xfrm>
          <a:off x="228600" y="692150"/>
          <a:ext cx="8736013" cy="555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9" name="Worksheet" r:id="rId3" imgW="5391225" imgH="2857400" progId="Excel.Sheet.8">
                  <p:embed/>
                </p:oleObj>
              </mc:Choice>
              <mc:Fallback>
                <p:oleObj name="Worksheet" r:id="rId3" imgW="5391225" imgH="28574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92150"/>
                        <a:ext cx="8736013" cy="555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242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420687"/>
          </a:xfrm>
        </p:spPr>
        <p:txBody>
          <a:bodyPr/>
          <a:lstStyle/>
          <a:p>
            <a:pPr>
              <a:defRPr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vs. Exam Grades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DC0ADF-F979-4746-8FA5-CF444597609B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tr-TR" altLang="tr-TR" sz="1400" smtClean="0"/>
          </a:p>
        </p:txBody>
      </p:sp>
      <p:graphicFrame>
        <p:nvGraphicFramePr>
          <p:cNvPr id="3789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3617238"/>
              </p:ext>
            </p:extLst>
          </p:nvPr>
        </p:nvGraphicFramePr>
        <p:xfrm>
          <a:off x="250825" y="523874"/>
          <a:ext cx="8713663" cy="571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2" name="Worksheet" r:id="rId4" imgW="5572134" imgH="3343270" progId="Excel.Sheet.8">
                  <p:embed/>
                </p:oleObj>
              </mc:Choice>
              <mc:Fallback>
                <p:oleObj name="Worksheet" r:id="rId4" imgW="5572134" imgH="334327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523874"/>
                        <a:ext cx="8713663" cy="571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420687"/>
          </a:xfrm>
        </p:spPr>
        <p:txBody>
          <a:bodyPr/>
          <a:lstStyle/>
          <a:p>
            <a:pPr>
              <a:defRPr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Continued...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DC0ADF-F979-4746-8FA5-CF444597609B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tr-TR" altLang="tr-TR" sz="1400" smtClean="0"/>
          </a:p>
        </p:txBody>
      </p:sp>
      <p:graphicFrame>
        <p:nvGraphicFramePr>
          <p:cNvPr id="3789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896536"/>
              </p:ext>
            </p:extLst>
          </p:nvPr>
        </p:nvGraphicFramePr>
        <p:xfrm>
          <a:off x="250825" y="523874"/>
          <a:ext cx="8489950" cy="549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3" name="Worksheet" r:id="rId4" imgW="5429194" imgH="1905146" progId="Excel.Sheet.8">
                  <p:embed/>
                </p:oleObj>
              </mc:Choice>
              <mc:Fallback>
                <p:oleObj name="Worksheet" r:id="rId4" imgW="5429194" imgH="190514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523874"/>
                        <a:ext cx="8489950" cy="549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701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94B05E-9319-4064-A268-2C3FD0E92A67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tr-TR" altLang="tr-TR" sz="1400" smtClean="0"/>
          </a:p>
        </p:txBody>
      </p:sp>
      <p:graphicFrame>
        <p:nvGraphicFramePr>
          <p:cNvPr id="3993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758263"/>
              </p:ext>
            </p:extLst>
          </p:nvPr>
        </p:nvGraphicFramePr>
        <p:xfrm>
          <a:off x="539750" y="692150"/>
          <a:ext cx="3240161" cy="4825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Worksheet" r:id="rId4" imgW="2933794" imgH="1619247" progId="Excel.Sheet.8">
                  <p:embed/>
                </p:oleObj>
              </mc:Choice>
              <mc:Fallback>
                <p:oleObj name="Worksheet" r:id="rId4" imgW="2933794" imgH="1619247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692150"/>
                        <a:ext cx="3240161" cy="48250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8946289"/>
              </p:ext>
            </p:extLst>
          </p:nvPr>
        </p:nvGraphicFramePr>
        <p:xfrm>
          <a:off x="4139952" y="692150"/>
          <a:ext cx="4546848" cy="489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9B67FE-8F7F-4856-81A8-A4C7E4500F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tr-TR" alt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97200"/>
            <a:ext cx="8229600" cy="9366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594A91-C407-417B-8EAF-D966B26CB21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520941-B612-4D16-A779-7A2C7E9DFF2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C31087-4BBD-4724-8312-9737C2C0509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C01BDC-F89C-43B2-B2DE-3C8E55C820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A2CF58-9FBD-4CB2-AFC4-6A1BBC4E333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06DE3E-FA9D-48C3-BE47-D57F30800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1878</TotalTime>
  <Words>947</Words>
  <Application>Microsoft Office PowerPoint</Application>
  <PresentationFormat>On-screen Show (4:3)</PresentationFormat>
  <Paragraphs>293</Paragraphs>
  <Slides>35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Times New Roman</vt:lpstr>
      <vt:lpstr>Verdana</vt:lpstr>
      <vt:lpstr>Webdings</vt:lpstr>
      <vt:lpstr>Balloons</vt:lpstr>
      <vt:lpstr>Worksheet</vt:lpstr>
      <vt:lpstr>Microsoft Excel 97-2003 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348 Statistics</vt:lpstr>
      <vt:lpstr>Performance Grades</vt:lpstr>
      <vt:lpstr>PowerPoint Presentation</vt:lpstr>
      <vt:lpstr>Continued...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Group Performances</vt:lpstr>
      <vt:lpstr>PowerPoint Presentation</vt:lpstr>
      <vt:lpstr>Group Performance Recapitulation</vt:lpstr>
      <vt:lpstr>PowerPoint Presentation</vt:lpstr>
      <vt:lpstr>Performance Distribution among Questions</vt:lpstr>
      <vt:lpstr>Continued...</vt:lpstr>
      <vt:lpstr>Time Spent by Students vs. Exam Grades</vt:lpstr>
      <vt:lpstr>Continued...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user</cp:lastModifiedBy>
  <cp:revision>141</cp:revision>
  <dcterms:created xsi:type="dcterms:W3CDTF">2009-11-08T07:48:00Z</dcterms:created>
  <dcterms:modified xsi:type="dcterms:W3CDTF">2018-11-19T14:35:18Z</dcterms:modified>
</cp:coreProperties>
</file>